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71" r:id="rId2"/>
    <p:sldId id="272" r:id="rId3"/>
    <p:sldId id="273" r:id="rId4"/>
    <p:sldId id="283" r:id="rId5"/>
    <p:sldId id="284" r:id="rId6"/>
    <p:sldId id="285" r:id="rId7"/>
    <p:sldId id="286" r:id="rId8"/>
    <p:sldId id="292" r:id="rId9"/>
    <p:sldId id="287" r:id="rId10"/>
    <p:sldId id="288" r:id="rId11"/>
    <p:sldId id="289" r:id="rId12"/>
    <p:sldId id="290" r:id="rId13"/>
    <p:sldId id="291"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3" autoAdjust="0"/>
    <p:restoredTop sz="94671" autoAdjust="0"/>
  </p:normalViewPr>
  <p:slideViewPr>
    <p:cSldViewPr>
      <p:cViewPr varScale="1">
        <p:scale>
          <a:sx n="70" d="100"/>
          <a:sy n="70" d="100"/>
        </p:scale>
        <p:origin x="-1452"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1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1B9BCF5-4E19-407F-BBB4-9ED4E3875690}" type="datetimeFigureOut">
              <a:rPr lang="en-GB"/>
              <a:pPr>
                <a:defRPr/>
              </a:pPr>
              <a:t>27/09/2016</a:t>
            </a:fld>
            <a:endParaRPr lang="en-GB"/>
          </a:p>
        </p:txBody>
      </p:sp>
      <p:sp>
        <p:nvSpPr>
          <p:cNvPr id="41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2E0962-8386-4BF6-B04E-451D4739A2C0}" type="slidenum">
              <a:rPr lang="en-GB"/>
              <a:pPr>
                <a:defRPr/>
              </a:pPr>
              <a:t>‹#›</a:t>
            </a:fld>
            <a:endParaRPr lang="en-GB"/>
          </a:p>
        </p:txBody>
      </p:sp>
    </p:spTree>
    <p:extLst>
      <p:ext uri="{BB962C8B-B14F-4D97-AF65-F5344CB8AC3E}">
        <p14:creationId xmlns:p14="http://schemas.microsoft.com/office/powerpoint/2010/main" val="39004352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7A4DF5-7BC0-4ED1-8F35-C27649B33A3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9A778D-6961-4D44-A9E9-A5E2A527DA2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2E2AE5-9FDD-4F49-89FC-BAA3995A8A7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2B2421-C8CB-4E36-AA9D-FBA5E2C7A26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1B3AF6-B673-4BC5-BD2A-DD4E31BDE51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51B7664-377B-4000-8CE5-34A893D1AA0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E532AFF-3A21-4733-8F1E-249A95C7B4B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30675BC-809E-4EE6-95A2-7711ECACC70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387E331-DB3C-4C6E-9784-08287458D2E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44BAFA-7407-4910-8107-E6942E4E5A8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BE9B160-865F-4147-B97E-9EA27DBE5B4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81A36C7-DA11-4C99-818C-114E56DC9C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ndrew@lubs.leeds.ac.u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GB" sz="3600" dirty="0" smtClean="0"/>
              <a:t>Variegated </a:t>
            </a:r>
            <a:r>
              <a:rPr lang="en-GB" sz="3600" dirty="0" err="1"/>
              <a:t>F</a:t>
            </a:r>
            <a:r>
              <a:rPr lang="en-GB" sz="3600" dirty="0" err="1" smtClean="0"/>
              <a:t>inancialisation</a:t>
            </a:r>
            <a:endParaRPr lang="en-GB" sz="2800" dirty="0" smtClean="0"/>
          </a:p>
        </p:txBody>
      </p:sp>
      <p:sp>
        <p:nvSpPr>
          <p:cNvPr id="14338" name="Subtitle 2"/>
          <p:cNvSpPr>
            <a:spLocks noGrp="1"/>
          </p:cNvSpPr>
          <p:nvPr>
            <p:ph type="subTitle" idx="1"/>
          </p:nvPr>
        </p:nvSpPr>
        <p:spPr/>
        <p:txBody>
          <a:bodyPr/>
          <a:lstStyle/>
          <a:p>
            <a:pPr marL="0" indent="0" algn="ctr">
              <a:buFontTx/>
              <a:buNone/>
            </a:pPr>
            <a:r>
              <a:rPr lang="en-GB" dirty="0" smtClean="0">
                <a:solidFill>
                  <a:srgbClr val="898989"/>
                </a:solidFill>
              </a:rPr>
              <a:t>Andrew Brown</a:t>
            </a:r>
          </a:p>
          <a:p>
            <a:pPr marL="0" indent="0" algn="ctr">
              <a:buFontTx/>
              <a:buNone/>
            </a:pPr>
            <a:r>
              <a:rPr lang="en-GB" dirty="0" smtClean="0">
                <a:solidFill>
                  <a:srgbClr val="898989"/>
                </a:solidFill>
                <a:hlinkClick r:id="rId2"/>
              </a:rPr>
              <a:t>andrew@lubs.leeds.ac.uk</a:t>
            </a:r>
            <a:endParaRPr lang="en-GB" dirty="0" smtClean="0">
              <a:solidFill>
                <a:srgbClr val="898989"/>
              </a:solidFill>
            </a:endParaRPr>
          </a:p>
          <a:p>
            <a:pPr marL="0" indent="0" algn="ctr">
              <a:buFontTx/>
              <a:buNone/>
            </a:pPr>
            <a:endParaRPr lang="en-GB" dirty="0" smtClean="0">
              <a:solidFill>
                <a:srgbClr val="898989"/>
              </a:solidFill>
            </a:endParaRPr>
          </a:p>
          <a:p>
            <a:pPr marL="0" indent="0" algn="ctr">
              <a:buFontTx/>
              <a:buNone/>
            </a:pPr>
            <a:endParaRPr lang="en-GB" dirty="0" smtClean="0">
              <a:solidFill>
                <a:srgbClr val="898989"/>
              </a:solidFill>
            </a:endParaRPr>
          </a:p>
        </p:txBody>
      </p:sp>
      <p:sp>
        <p:nvSpPr>
          <p:cNvPr id="3" name="TextBox 2"/>
          <p:cNvSpPr txBox="1"/>
          <p:nvPr/>
        </p:nvSpPr>
        <p:spPr>
          <a:xfrm>
            <a:off x="179512" y="6100624"/>
            <a:ext cx="8892480" cy="461665"/>
          </a:xfrm>
          <a:prstGeom prst="rect">
            <a:avLst/>
          </a:prstGeom>
          <a:noFill/>
        </p:spPr>
        <p:txBody>
          <a:bodyPr wrap="square" rtlCol="0">
            <a:spAutoFit/>
          </a:bodyPr>
          <a:lstStyle/>
          <a:p>
            <a:r>
              <a:rPr lang="en-GB" sz="1200" dirty="0"/>
              <a:t>The views expressed during the execution of the FESSUD project, in whatever form and or by whatever medium, are the sole responsibility of the authors. The European Union is not liable for any use that may be made of the information contained therein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50440"/>
            <a:ext cx="1800200" cy="151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 1" descr="FESSUD_Logo_Prin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85491"/>
            <a:ext cx="2019594" cy="104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nodeType="clickEffect">
                                  <p:stCondLst>
                                    <p:cond delay="0"/>
                                  </p:stCondLst>
                                  <p:childTnLst>
                                    <p:animEffect transition="out" filter="fade">
                                      <p:cBhvr>
                                        <p:cTn id="13" dur="1300"/>
                                        <p:tgtEl>
                                          <p:spTgt spid="7"/>
                                        </p:tgtEl>
                                      </p:cBhvr>
                                    </p:animEffect>
                                    <p:anim calcmode="lin" valueType="num">
                                      <p:cBhvr>
                                        <p:cTn id="14" dur="1300"/>
                                        <p:tgtEl>
                                          <p:spTgt spid="7"/>
                                        </p:tgtEl>
                                        <p:attrNameLst>
                                          <p:attrName>ppt_x</p:attrName>
                                        </p:attrNameLst>
                                      </p:cBhvr>
                                      <p:tavLst>
                                        <p:tav tm="0">
                                          <p:val>
                                            <p:strVal val="ppt_x"/>
                                          </p:val>
                                        </p:tav>
                                        <p:tav tm="100000">
                                          <p:val>
                                            <p:strVal val="ppt_x"/>
                                          </p:val>
                                        </p:tav>
                                      </p:tavLst>
                                    </p:anim>
                                    <p:anim calcmode="lin" valueType="num">
                                      <p:cBhvr>
                                        <p:cTn id="15" dur="130" decel="100000"/>
                                        <p:tgtEl>
                                          <p:spTgt spid="7"/>
                                        </p:tgtEl>
                                        <p:attrNameLst>
                                          <p:attrName>ppt_y</p:attrName>
                                        </p:attrNameLst>
                                      </p:cBhvr>
                                      <p:tavLst>
                                        <p:tav tm="0">
                                          <p:val>
                                            <p:strVal val="ppt_y"/>
                                          </p:val>
                                        </p:tav>
                                        <p:tav tm="100000">
                                          <p:val>
                                            <p:strVal val="ppt_y-.03"/>
                                          </p:val>
                                        </p:tav>
                                      </p:tavLst>
                                    </p:anim>
                                    <p:anim calcmode="lin" valueType="num">
                                      <p:cBhvr>
                                        <p:cTn id="16" dur="1170" accel="100000">
                                          <p:stCondLst>
                                            <p:cond delay="130"/>
                                          </p:stCondLst>
                                        </p:cTn>
                                        <p:tgtEl>
                                          <p:spTgt spid="7"/>
                                        </p:tgtEl>
                                        <p:attrNameLst>
                                          <p:attrName>ppt_y</p:attrName>
                                        </p:attrNameLst>
                                      </p:cBhvr>
                                      <p:tavLst>
                                        <p:tav tm="0">
                                          <p:val>
                                            <p:strVal val="ppt_y"/>
                                          </p:val>
                                        </p:tav>
                                        <p:tav tm="100000">
                                          <p:val>
                                            <p:strVal val="ppt_y+1"/>
                                          </p:val>
                                        </p:tav>
                                      </p:tavLst>
                                    </p:anim>
                                    <p:set>
                                      <p:cBhvr>
                                        <p:cTn id="17" dur="1" fill="hold">
                                          <p:stCondLst>
                                            <p:cond delay="12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studies of systems of provision</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Fourthly,</a:t>
            </a:r>
          </a:p>
          <a:p>
            <a:r>
              <a:rPr lang="en-GB" dirty="0" smtClean="0"/>
              <a:t>Development of Fine’s notion of ‘system of provision’ (</a:t>
            </a:r>
            <a:r>
              <a:rPr lang="en-GB" dirty="0" err="1" smtClean="0"/>
              <a:t>SoP</a:t>
            </a:r>
            <a:r>
              <a:rPr lang="en-GB" dirty="0" smtClean="0"/>
              <a:t>) as a relatively concrete unit of analysis (WP2, WP5, WP8, WP11, WP12)</a:t>
            </a:r>
          </a:p>
          <a:p>
            <a:pPr lvl="1"/>
            <a:r>
              <a:rPr lang="en-GB" dirty="0" smtClean="0"/>
              <a:t>more concrete than theories of accumulation, distribution and exchange as found in political economy</a:t>
            </a:r>
          </a:p>
          <a:p>
            <a:r>
              <a:rPr lang="en-GB" dirty="0"/>
              <a:t>Distinct structures, processes, institutions and agents linked to specific kinds of good or </a:t>
            </a:r>
            <a:r>
              <a:rPr lang="en-GB" dirty="0" smtClean="0"/>
              <a:t>service</a:t>
            </a:r>
          </a:p>
          <a:p>
            <a:r>
              <a:rPr lang="en-GB" dirty="0" smtClean="0"/>
              <a:t>Enables exploration of the variegated nature and extent of </a:t>
            </a:r>
            <a:r>
              <a:rPr lang="en-GB" dirty="0" err="1" smtClean="0"/>
              <a:t>financialisation</a:t>
            </a:r>
            <a:endParaRPr lang="en-GB" dirty="0"/>
          </a:p>
        </p:txBody>
      </p:sp>
    </p:spTree>
    <p:extLst>
      <p:ext uri="{BB962C8B-B14F-4D97-AF65-F5344CB8AC3E}">
        <p14:creationId xmlns:p14="http://schemas.microsoft.com/office/powerpoint/2010/main" val="350923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sp>
        <p:nvSpPr>
          <p:cNvPr id="3" name="Content Placeholder 2"/>
          <p:cNvSpPr>
            <a:spLocks noGrp="1"/>
          </p:cNvSpPr>
          <p:nvPr>
            <p:ph idx="1"/>
          </p:nvPr>
        </p:nvSpPr>
        <p:spPr/>
        <p:txBody>
          <a:bodyPr>
            <a:normAutofit fontScale="92500"/>
          </a:bodyPr>
          <a:lstStyle/>
          <a:p>
            <a:r>
              <a:rPr lang="en-GB" dirty="0" err="1" smtClean="0"/>
              <a:t>SoP</a:t>
            </a:r>
            <a:r>
              <a:rPr lang="en-GB" dirty="0" smtClean="0"/>
              <a:t> used in housing </a:t>
            </a:r>
            <a:r>
              <a:rPr lang="en-GB" dirty="0"/>
              <a:t>and water case studies (WP5, WP8, WP12</a:t>
            </a:r>
            <a:r>
              <a:rPr lang="en-GB" dirty="0" smtClean="0"/>
              <a:t>), household well-being research (WP5) </a:t>
            </a:r>
            <a:r>
              <a:rPr lang="en-GB" dirty="0"/>
              <a:t>and foresight </a:t>
            </a:r>
            <a:r>
              <a:rPr lang="en-GB" dirty="0" smtClean="0"/>
              <a:t>study of </a:t>
            </a:r>
            <a:r>
              <a:rPr lang="en-GB" dirty="0"/>
              <a:t>UK National </a:t>
            </a:r>
            <a:r>
              <a:rPr lang="en-GB" dirty="0" smtClean="0"/>
              <a:t>Health Services </a:t>
            </a:r>
            <a:r>
              <a:rPr lang="en-GB" dirty="0"/>
              <a:t>(WP11</a:t>
            </a:r>
            <a:r>
              <a:rPr lang="en-GB" dirty="0" smtClean="0"/>
              <a:t>)</a:t>
            </a:r>
          </a:p>
          <a:p>
            <a:r>
              <a:rPr lang="en-GB" dirty="0" smtClean="0"/>
              <a:t>Facilitates attention to the qualitative as well as quantitative developments of </a:t>
            </a:r>
            <a:r>
              <a:rPr lang="en-GB" dirty="0" err="1" smtClean="0"/>
              <a:t>financialisation</a:t>
            </a:r>
            <a:r>
              <a:rPr lang="en-GB" dirty="0" smtClean="0"/>
              <a:t>: </a:t>
            </a:r>
          </a:p>
          <a:p>
            <a:pPr lvl="1"/>
            <a:r>
              <a:rPr lang="en-GB" dirty="0" smtClean="0"/>
              <a:t>from commodity calculation to commodity form to full commodification</a:t>
            </a:r>
            <a:endParaRPr lang="en-GB" dirty="0"/>
          </a:p>
          <a:p>
            <a:endParaRPr lang="en-GB" dirty="0"/>
          </a:p>
        </p:txBody>
      </p:sp>
    </p:spTree>
    <p:extLst>
      <p:ext uri="{BB962C8B-B14F-4D97-AF65-F5344CB8AC3E}">
        <p14:creationId xmlns:p14="http://schemas.microsoft.com/office/powerpoint/2010/main" val="110221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Iteration of case study and abstract theory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Crucially these case studies are not only informed by more abstract theory</a:t>
            </a:r>
          </a:p>
          <a:p>
            <a:r>
              <a:rPr lang="en-GB" dirty="0" smtClean="0"/>
              <a:t>They are subsequently drawn upon by Fine et al to reconsider more abstract and general understandings of the state, of </a:t>
            </a:r>
            <a:r>
              <a:rPr lang="en-GB" dirty="0" err="1" smtClean="0"/>
              <a:t>financialisation</a:t>
            </a:r>
            <a:r>
              <a:rPr lang="en-GB" dirty="0" smtClean="0"/>
              <a:t> and of </a:t>
            </a:r>
            <a:r>
              <a:rPr lang="en-GB" dirty="0" err="1" smtClean="0"/>
              <a:t>neoliberlism</a:t>
            </a:r>
            <a:r>
              <a:rPr lang="en-GB" dirty="0" smtClean="0"/>
              <a:t> (WP8, WP12)</a:t>
            </a:r>
          </a:p>
          <a:p>
            <a:r>
              <a:rPr lang="en-GB" dirty="0" smtClean="0"/>
              <a:t>For example, it becomes clear how </a:t>
            </a:r>
            <a:r>
              <a:rPr lang="en-GB" dirty="0" err="1" smtClean="0"/>
              <a:t>financialisiation</a:t>
            </a:r>
            <a:r>
              <a:rPr lang="en-GB" dirty="0" smtClean="0"/>
              <a:t> stifles productivity and growth, if in variegated ways and to an uneven extent </a:t>
            </a:r>
          </a:p>
        </p:txBody>
      </p:sp>
    </p:spTree>
    <p:extLst>
      <p:ext uri="{BB962C8B-B14F-4D97-AF65-F5344CB8AC3E}">
        <p14:creationId xmlns:p14="http://schemas.microsoft.com/office/powerpoint/2010/main" val="41039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Have picked out a particular strand through FESSUD involving ‘variegated </a:t>
            </a:r>
            <a:r>
              <a:rPr lang="en-GB" dirty="0" err="1" smtClean="0"/>
              <a:t>financialisation</a:t>
            </a:r>
            <a:r>
              <a:rPr lang="en-GB" dirty="0" smtClean="0"/>
              <a:t>’ and ‘systems of provision’</a:t>
            </a:r>
          </a:p>
          <a:p>
            <a:r>
              <a:rPr lang="en-GB" dirty="0" smtClean="0"/>
              <a:t>This strand is an example of cumulative </a:t>
            </a:r>
            <a:r>
              <a:rPr lang="en-GB" dirty="0"/>
              <a:t>bringing together of </a:t>
            </a:r>
            <a:r>
              <a:rPr lang="en-GB" dirty="0" smtClean="0"/>
              <a:t>method, theory and evidence in FESSUD </a:t>
            </a:r>
            <a:r>
              <a:rPr lang="en-GB" dirty="0"/>
              <a:t>to </a:t>
            </a:r>
            <a:r>
              <a:rPr lang="en-GB" dirty="0" smtClean="0"/>
              <a:t>deliver </a:t>
            </a:r>
            <a:r>
              <a:rPr lang="en-GB" dirty="0"/>
              <a:t>integrated explanation of </a:t>
            </a:r>
            <a:r>
              <a:rPr lang="en-GB" dirty="0" err="1" smtClean="0"/>
              <a:t>financialisation</a:t>
            </a:r>
            <a:r>
              <a:rPr lang="en-GB" dirty="0" smtClean="0"/>
              <a:t> as key aspect of contemporary capitalism.</a:t>
            </a:r>
            <a:endParaRPr lang="en-GB" dirty="0"/>
          </a:p>
          <a:p>
            <a:endParaRPr lang="en-GB" dirty="0"/>
          </a:p>
        </p:txBody>
      </p:sp>
    </p:spTree>
    <p:extLst>
      <p:ext uri="{BB962C8B-B14F-4D97-AF65-F5344CB8AC3E}">
        <p14:creationId xmlns:p14="http://schemas.microsoft.com/office/powerpoint/2010/main" val="4433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dirty="0" smtClean="0"/>
              <a:t>Aim to consider development and significance of notion of </a:t>
            </a:r>
            <a:r>
              <a:rPr lang="en-GB" dirty="0" err="1" smtClean="0"/>
              <a:t>financialisation</a:t>
            </a:r>
            <a:r>
              <a:rPr lang="en-GB" dirty="0" smtClean="0"/>
              <a:t> in FESSUD</a:t>
            </a:r>
          </a:p>
          <a:p>
            <a:pPr lvl="1"/>
            <a:r>
              <a:rPr lang="en-GB" dirty="0" smtClean="0"/>
              <a:t>Recall and reconsider Work Package 2</a:t>
            </a:r>
          </a:p>
          <a:p>
            <a:pPr lvl="1"/>
            <a:r>
              <a:rPr lang="en-GB" dirty="0" smtClean="0"/>
              <a:t>See how several subsequent work packages developed and enriched this notion</a:t>
            </a:r>
          </a:p>
          <a:p>
            <a:pPr lvl="1"/>
            <a:r>
              <a:rPr lang="en-GB" dirty="0" smtClean="0"/>
              <a:t>Stress importance of ‘system of provision’ approach to understanding variegated </a:t>
            </a:r>
            <a:r>
              <a:rPr lang="en-GB" dirty="0" err="1" smtClean="0"/>
              <a:t>financialisation</a:t>
            </a:r>
            <a:endParaRPr lang="en-GB" dirty="0" smtClean="0"/>
          </a:p>
        </p:txBody>
      </p:sp>
    </p:spTree>
    <p:extLst>
      <p:ext uri="{BB962C8B-B14F-4D97-AF65-F5344CB8AC3E}">
        <p14:creationId xmlns:p14="http://schemas.microsoft.com/office/powerpoint/2010/main" val="342265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dirty="0" smtClean="0"/>
              <a:t>Work package </a:t>
            </a:r>
            <a:r>
              <a:rPr lang="en-GB" sz="3300" dirty="0" smtClean="0"/>
              <a:t>2: comparative perspectives on financial systems in the EU</a:t>
            </a:r>
            <a:endParaRPr lang="en-GB" sz="3300" dirty="0"/>
          </a:p>
        </p:txBody>
      </p:sp>
      <p:sp>
        <p:nvSpPr>
          <p:cNvPr id="3" name="Content Placeholder 2"/>
          <p:cNvSpPr>
            <a:spLocks noGrp="1"/>
          </p:cNvSpPr>
          <p:nvPr>
            <p:ph idx="1"/>
          </p:nvPr>
        </p:nvSpPr>
        <p:spPr/>
        <p:txBody>
          <a:bodyPr>
            <a:normAutofit/>
          </a:bodyPr>
          <a:lstStyle/>
          <a:p>
            <a:r>
              <a:rPr lang="en-GB" dirty="0" smtClean="0"/>
              <a:t>A ‘hub’ of FESSUD research</a:t>
            </a:r>
          </a:p>
          <a:p>
            <a:r>
              <a:rPr lang="en-GB" dirty="0" smtClean="0"/>
              <a:t>Method, theory and extensive empirical evidence base on </a:t>
            </a:r>
            <a:r>
              <a:rPr lang="en-GB" dirty="0" err="1" smtClean="0"/>
              <a:t>financialisation</a:t>
            </a:r>
            <a:r>
              <a:rPr lang="en-GB" dirty="0" smtClean="0"/>
              <a:t> since 1980 or so</a:t>
            </a:r>
          </a:p>
          <a:p>
            <a:r>
              <a:rPr lang="en-GB" dirty="0" smtClean="0"/>
              <a:t>Distinctive in incorporating rich historical institutional, social, cultural, as well as technical economic and financial aspects</a:t>
            </a:r>
          </a:p>
          <a:p>
            <a:pPr lvl="1"/>
            <a:r>
              <a:rPr lang="en-GB" dirty="0" smtClean="0"/>
              <a:t>Reflects strengths of heterodox economics</a:t>
            </a:r>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42053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important evidence-base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 powerful evidence base and framing that can inform policy making </a:t>
            </a:r>
          </a:p>
          <a:p>
            <a:r>
              <a:rPr lang="en-GB" dirty="0" smtClean="0"/>
              <a:t>Consider the example of </a:t>
            </a:r>
            <a:r>
              <a:rPr lang="en-GB" dirty="0" err="1" smtClean="0"/>
              <a:t>financialisation</a:t>
            </a:r>
            <a:r>
              <a:rPr lang="en-GB" dirty="0" smtClean="0"/>
              <a:t> of cities and regions</a:t>
            </a:r>
          </a:p>
          <a:p>
            <a:r>
              <a:rPr lang="en-GB" dirty="0" smtClean="0"/>
              <a:t>UK cities and regions explicitly urged by government to be more ‘</a:t>
            </a:r>
            <a:r>
              <a:rPr lang="en-GB" dirty="0" err="1" smtClean="0"/>
              <a:t>entrpreneurial</a:t>
            </a:r>
            <a:r>
              <a:rPr lang="en-GB" dirty="0" smtClean="0"/>
              <a:t>’</a:t>
            </a:r>
          </a:p>
          <a:p>
            <a:pPr lvl="1"/>
            <a:r>
              <a:rPr lang="en-GB" dirty="0" smtClean="0"/>
              <a:t>i.e. PFIs, SPVs. etc.</a:t>
            </a:r>
          </a:p>
          <a:p>
            <a:r>
              <a:rPr lang="en-GB" dirty="0" smtClean="0"/>
              <a:t>Yet local leaders not always fully aware of extent and nature of financial processes across the globe nor of their potential downsides and risks</a:t>
            </a:r>
          </a:p>
          <a:p>
            <a:r>
              <a:rPr lang="en-GB" dirty="0" smtClean="0"/>
              <a:t>Extensive evidence-base on </a:t>
            </a:r>
            <a:r>
              <a:rPr lang="en-GB" dirty="0" err="1" smtClean="0"/>
              <a:t>financialisation</a:t>
            </a:r>
            <a:r>
              <a:rPr lang="en-GB" dirty="0" smtClean="0"/>
              <a:t> can raise awareness and promote caution </a:t>
            </a:r>
          </a:p>
        </p:txBody>
      </p:sp>
    </p:spTree>
    <p:extLst>
      <p:ext uri="{BB962C8B-B14F-4D97-AF65-F5344CB8AC3E}">
        <p14:creationId xmlns:p14="http://schemas.microsoft.com/office/powerpoint/2010/main" val="228111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theoretical and methodological  resource</a:t>
            </a:r>
            <a:endParaRPr lang="en-GB" dirty="0"/>
          </a:p>
        </p:txBody>
      </p:sp>
      <p:sp>
        <p:nvSpPr>
          <p:cNvPr id="3" name="Content Placeholder 2"/>
          <p:cNvSpPr>
            <a:spLocks noGrp="1"/>
          </p:cNvSpPr>
          <p:nvPr>
            <p:ph idx="1"/>
          </p:nvPr>
        </p:nvSpPr>
        <p:spPr/>
        <p:txBody>
          <a:bodyPr>
            <a:normAutofit/>
          </a:bodyPr>
          <a:lstStyle/>
          <a:p>
            <a:r>
              <a:rPr lang="en-GB" dirty="0" smtClean="0"/>
              <a:t>Theory and method covered in WP2 also offer basis for understanding </a:t>
            </a:r>
            <a:r>
              <a:rPr lang="en-GB" dirty="0" err="1" smtClean="0"/>
              <a:t>financialisation</a:t>
            </a:r>
            <a:endParaRPr lang="en-GB" dirty="0"/>
          </a:p>
          <a:p>
            <a:pPr lvl="1"/>
            <a:r>
              <a:rPr lang="en-GB" dirty="0" smtClean="0"/>
              <a:t>See </a:t>
            </a:r>
            <a:r>
              <a:rPr lang="en-GB" dirty="0"/>
              <a:t>also relevant papers in other work packages</a:t>
            </a:r>
          </a:p>
          <a:p>
            <a:r>
              <a:rPr lang="en-GB" dirty="0" smtClean="0"/>
              <a:t>Theory that economics and finance are subject to crises is intuitive and realistic to policy makers</a:t>
            </a:r>
          </a:p>
          <a:p>
            <a:endParaRPr lang="en-GB" dirty="0"/>
          </a:p>
          <a:p>
            <a:endParaRPr lang="en-GB" dirty="0"/>
          </a:p>
        </p:txBody>
      </p:sp>
    </p:spTree>
    <p:extLst>
      <p:ext uri="{BB962C8B-B14F-4D97-AF65-F5344CB8AC3E}">
        <p14:creationId xmlns:p14="http://schemas.microsoft.com/office/powerpoint/2010/main" val="56846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Debate and development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However:</a:t>
            </a:r>
          </a:p>
          <a:p>
            <a:r>
              <a:rPr lang="en-GB" dirty="0" smtClean="0"/>
              <a:t>Status </a:t>
            </a:r>
            <a:r>
              <a:rPr lang="en-GB" dirty="0"/>
              <a:t>of the 8 features and 5 dimensions of impact of </a:t>
            </a:r>
            <a:r>
              <a:rPr lang="en-GB" dirty="0" err="1"/>
              <a:t>financialisation</a:t>
            </a:r>
            <a:r>
              <a:rPr lang="en-GB" dirty="0"/>
              <a:t> (taken from Fine 2011) caused some confusion</a:t>
            </a:r>
          </a:p>
          <a:p>
            <a:r>
              <a:rPr lang="en-GB" dirty="0"/>
              <a:t>Just descriptive?</a:t>
            </a:r>
          </a:p>
          <a:p>
            <a:r>
              <a:rPr lang="en-GB" dirty="0"/>
              <a:t>Variegated </a:t>
            </a:r>
            <a:r>
              <a:rPr lang="en-GB" dirty="0" err="1"/>
              <a:t>financialisiation</a:t>
            </a:r>
            <a:r>
              <a:rPr lang="en-GB" dirty="0"/>
              <a:t> or variegated capitalism?</a:t>
            </a:r>
          </a:p>
          <a:p>
            <a:r>
              <a:rPr lang="en-GB" dirty="0" err="1" smtClean="0"/>
              <a:t>Financialisation</a:t>
            </a:r>
            <a:r>
              <a:rPr lang="en-GB" dirty="0" smtClean="0"/>
              <a:t> an </a:t>
            </a:r>
            <a:r>
              <a:rPr lang="en-GB" dirty="0"/>
              <a:t>unhelpful ‘catch all’ term?</a:t>
            </a:r>
          </a:p>
          <a:p>
            <a:endParaRPr lang="en-GB" dirty="0"/>
          </a:p>
        </p:txBody>
      </p:sp>
    </p:spTree>
    <p:extLst>
      <p:ext uri="{BB962C8B-B14F-4D97-AF65-F5344CB8AC3E}">
        <p14:creationId xmlns:p14="http://schemas.microsoft.com/office/powerpoint/2010/main" val="411686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Developing explanatory theory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 strand of work through FESSUD addresses these issues in a distinct way.</a:t>
            </a:r>
          </a:p>
          <a:p>
            <a:pPr marL="0" indent="0">
              <a:buNone/>
            </a:pPr>
            <a:r>
              <a:rPr lang="en-GB" dirty="0" smtClean="0"/>
              <a:t>Firstly:</a:t>
            </a:r>
          </a:p>
          <a:p>
            <a:r>
              <a:rPr lang="en-GB" dirty="0" smtClean="0"/>
              <a:t>Identification of a method able to theorise complex developing totalities: Systematic dialectics (WP2)</a:t>
            </a:r>
          </a:p>
          <a:p>
            <a:r>
              <a:rPr lang="en-GB" dirty="0" smtClean="0"/>
              <a:t>The method aids step-by-step theory development from abstract value theory to concrete comprehension of the unity and diversity of the system</a:t>
            </a:r>
          </a:p>
        </p:txBody>
      </p:sp>
    </p:spTree>
    <p:extLst>
      <p:ext uri="{BB962C8B-B14F-4D97-AF65-F5344CB8AC3E}">
        <p14:creationId xmlns:p14="http://schemas.microsoft.com/office/powerpoint/2010/main" val="269805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explanatory theory</a:t>
            </a:r>
          </a:p>
        </p:txBody>
      </p:sp>
      <p:sp>
        <p:nvSpPr>
          <p:cNvPr id="3" name="Content Placeholder 2"/>
          <p:cNvSpPr>
            <a:spLocks noGrp="1"/>
          </p:cNvSpPr>
          <p:nvPr>
            <p:ph idx="1"/>
          </p:nvPr>
        </p:nvSpPr>
        <p:spPr/>
        <p:txBody>
          <a:bodyPr/>
          <a:lstStyle/>
          <a:p>
            <a:pPr marL="0" indent="0">
              <a:buNone/>
            </a:pPr>
            <a:r>
              <a:rPr lang="en-GB" dirty="0" smtClean="0"/>
              <a:t>Secondly, development of: </a:t>
            </a:r>
          </a:p>
          <a:p>
            <a:r>
              <a:rPr lang="en-GB" dirty="0"/>
              <a:t>A theory of commodification, </a:t>
            </a:r>
            <a:r>
              <a:rPr lang="en-GB" dirty="0" smtClean="0"/>
              <a:t>‘commodity form’ </a:t>
            </a:r>
            <a:r>
              <a:rPr lang="en-GB" dirty="0"/>
              <a:t>and </a:t>
            </a:r>
            <a:r>
              <a:rPr lang="en-GB" dirty="0" smtClean="0"/>
              <a:t>‘commodity calculation’ (Fine et al WP 8)</a:t>
            </a:r>
            <a:endParaRPr lang="en-GB" dirty="0"/>
          </a:p>
          <a:p>
            <a:r>
              <a:rPr lang="en-GB" dirty="0" smtClean="0"/>
              <a:t>A suitable (universal) theory of money (ibid.)</a:t>
            </a:r>
          </a:p>
        </p:txBody>
      </p:sp>
    </p:spTree>
    <p:extLst>
      <p:ext uri="{BB962C8B-B14F-4D97-AF65-F5344CB8AC3E}">
        <p14:creationId xmlns:p14="http://schemas.microsoft.com/office/powerpoint/2010/main" val="26116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explanatory theory</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Thirdly,</a:t>
            </a:r>
          </a:p>
          <a:p>
            <a:r>
              <a:rPr lang="en-GB" dirty="0" smtClean="0"/>
              <a:t>Definition </a:t>
            </a:r>
            <a:r>
              <a:rPr lang="en-GB" dirty="0"/>
              <a:t>of </a:t>
            </a:r>
            <a:r>
              <a:rPr lang="en-GB" dirty="0" err="1"/>
              <a:t>financialisation</a:t>
            </a:r>
            <a:r>
              <a:rPr lang="en-GB" dirty="0"/>
              <a:t> as intensive and extensive expansion of interest bearing capital (Fine et al., WP5, WP8, WP12)</a:t>
            </a:r>
          </a:p>
          <a:p>
            <a:r>
              <a:rPr lang="en-GB" dirty="0" smtClean="0"/>
              <a:t>This ties </a:t>
            </a:r>
            <a:r>
              <a:rPr lang="en-GB" dirty="0" err="1"/>
              <a:t>financialisation</a:t>
            </a:r>
            <a:r>
              <a:rPr lang="en-GB" dirty="0"/>
              <a:t> </a:t>
            </a:r>
            <a:r>
              <a:rPr lang="en-GB" dirty="0" smtClean="0"/>
              <a:t>to a distinct </a:t>
            </a:r>
            <a:r>
              <a:rPr lang="en-GB" dirty="0"/>
              <a:t>(neoliberal) stage of accumulation, distribution and exchange of </a:t>
            </a:r>
            <a:r>
              <a:rPr lang="en-GB" dirty="0" smtClean="0"/>
              <a:t>value</a:t>
            </a:r>
          </a:p>
          <a:p>
            <a:r>
              <a:rPr lang="en-GB" dirty="0" smtClean="0"/>
              <a:t>Arguably what brings this definition to life is its use to inform specific case studies of </a:t>
            </a:r>
            <a:r>
              <a:rPr lang="en-GB" dirty="0" err="1" smtClean="0"/>
              <a:t>financialisation</a:t>
            </a:r>
            <a:r>
              <a:rPr lang="en-GB" dirty="0" smtClean="0"/>
              <a:t> as follows</a:t>
            </a:r>
            <a:endParaRPr lang="en-GB" dirty="0"/>
          </a:p>
          <a:p>
            <a:endParaRPr lang="en-GB" dirty="0"/>
          </a:p>
        </p:txBody>
      </p:sp>
    </p:spTree>
    <p:extLst>
      <p:ext uri="{BB962C8B-B14F-4D97-AF65-F5344CB8AC3E}">
        <p14:creationId xmlns:p14="http://schemas.microsoft.com/office/powerpoint/2010/main" val="183917623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1614</TotalTime>
  <Words>733</Words>
  <Application>Microsoft Office PowerPoint</Application>
  <PresentationFormat>On-screen Show (4:3)</PresentationFormat>
  <Paragraphs>64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Variegated Financialisation</vt:lpstr>
      <vt:lpstr>Introduction</vt:lpstr>
      <vt:lpstr>Work package 2: comparative perspectives on financial systems in the EU</vt:lpstr>
      <vt:lpstr>An important evidence-base</vt:lpstr>
      <vt:lpstr>A theoretical and methodological  resource</vt:lpstr>
      <vt:lpstr>Debate and development</vt:lpstr>
      <vt:lpstr>Developing explanatory theory</vt:lpstr>
      <vt:lpstr>Developing explanatory theory</vt:lpstr>
      <vt:lpstr>Developing explanatory theory</vt:lpstr>
      <vt:lpstr>Case studies of systems of provision</vt:lpstr>
      <vt:lpstr>Case studies</vt:lpstr>
      <vt:lpstr>Iteration of case study and abstract theory</vt:lpstr>
      <vt:lpstr>Conclusion</vt:lpstr>
    </vt:vector>
  </TitlesOfParts>
  <Company>lubs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making a FP7 bid</dc:title>
  <dc:creator>lubsuser</dc:creator>
  <cp:lastModifiedBy>Lubsuser</cp:lastModifiedBy>
  <cp:revision>75</cp:revision>
  <dcterms:created xsi:type="dcterms:W3CDTF">2010-10-01T09:03:08Z</dcterms:created>
  <dcterms:modified xsi:type="dcterms:W3CDTF">2016-09-27T07:24:10Z</dcterms:modified>
</cp:coreProperties>
</file>